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Source Han Sans KR Bold" charset="1" panose="020B0800000000000000"/>
      <p:regular r:id="rId14"/>
    </p:embeddedFont>
    <p:embeddedFont>
      <p:font typeface="Source Han Sans KR" charset="1" panose="020B0400000000000000"/>
      <p:regular r:id="rId15"/>
    </p:embeddedFont>
    <p:embeddedFont>
      <p:font typeface="Raleway Bold" charset="1" panose="00000000000000000000"/>
      <p:regular r:id="rId16"/>
    </p:embeddedFont>
    <p:embeddedFont>
      <p:font typeface="HU이상한도토리" charset="1" panose="02020603020101020101"/>
      <p:regular r:id="rId17"/>
    </p:embeddedFont>
    <p:embeddedFont>
      <p:font typeface="HU이상한도토리 Bold" charset="1" panose="02020603020101020101"/>
      <p:regular r:id="rId18"/>
    </p:embeddedFont>
    <p:embeddedFont>
      <p:font typeface="Arimo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notion.so/Farmstory-6dcc14a09c14459aa53b16fdfdba8f3a" TargetMode="External" Type="http://schemas.openxmlformats.org/officeDocument/2006/relationships/hyperlink"/><Relationship Id="rId3" Target="../media/image1.jpeg" Type="http://schemas.openxmlformats.org/officeDocument/2006/relationships/image"/><Relationship Id="rId4" Target="../media/image2.png" Type="http://schemas.openxmlformats.org/officeDocument/2006/relationships/image"/><Relationship Id="rId5" Target="https://files.slack.com/files-pri/T07A6NYL1EF-F07K6J162SX/image.png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http://localhost:8080/FarmStoryJSP/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41851" y="4503386"/>
            <a:ext cx="4804298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FarmStory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8463794"/>
            <a:ext cx="139824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2024_08_30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18575"/>
            <a:ext cx="147295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홈페이지 개발</a:t>
            </a:r>
          </a:p>
        </p:txBody>
      </p:sp>
      <p:sp>
        <p:nvSpPr>
          <p:cNvPr name="AutoShape 5" id="5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9372600"/>
            <a:ext cx="189592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1조 stopnumber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941260" y="3072350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2941260" y="3903449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2941260" y="4804331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2941260" y="5635430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2941260" y="6483974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36650" y="914400"/>
            <a:ext cx="3372521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FarmStory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55645" y="2519599"/>
            <a:ext cx="2803475" cy="4141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팀 소개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프로젝트 개발 계획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프로젝트 작업 내역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기능 시연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질문 및 답변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61567" y="2519599"/>
            <a:ext cx="451545" cy="498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345" y="393700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83902" y="1273340"/>
            <a:ext cx="16920196" cy="7082634"/>
            <a:chOff x="0" y="0"/>
            <a:chExt cx="22560261" cy="944351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2560261" cy="9443512"/>
              <a:chOff x="0" y="0"/>
              <a:chExt cx="4456348" cy="186538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456348" cy="1865385"/>
              </a:xfrm>
              <a:custGeom>
                <a:avLst/>
                <a:gdLst/>
                <a:ahLst/>
                <a:cxnLst/>
                <a:rect r="r" b="b" t="t" l="l"/>
                <a:pathLst>
                  <a:path h="1865385" w="4456348">
                    <a:moveTo>
                      <a:pt x="0" y="0"/>
                    </a:moveTo>
                    <a:lnTo>
                      <a:pt x="4456348" y="0"/>
                    </a:lnTo>
                    <a:lnTo>
                      <a:pt x="4456348" y="1865385"/>
                    </a:lnTo>
                    <a:lnTo>
                      <a:pt x="0" y="186538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90807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4456348" cy="19034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497897" y="667641"/>
              <a:ext cx="3751553" cy="931162"/>
              <a:chOff x="0" y="0"/>
              <a:chExt cx="741047" cy="1839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41047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741047">
                    <a:moveTo>
                      <a:pt x="91967" y="0"/>
                    </a:moveTo>
                    <a:lnTo>
                      <a:pt x="649081" y="0"/>
                    </a:lnTo>
                    <a:cubicBezTo>
                      <a:pt x="673472" y="0"/>
                      <a:pt x="696864" y="9689"/>
                      <a:pt x="714111" y="26936"/>
                    </a:cubicBezTo>
                    <a:cubicBezTo>
                      <a:pt x="731358" y="44184"/>
                      <a:pt x="741047" y="67576"/>
                      <a:pt x="741047" y="91967"/>
                    </a:cubicBezTo>
                    <a:lnTo>
                      <a:pt x="741047" y="91967"/>
                    </a:lnTo>
                    <a:cubicBezTo>
                      <a:pt x="741047" y="116358"/>
                      <a:pt x="731358" y="139750"/>
                      <a:pt x="714111" y="156997"/>
                    </a:cubicBezTo>
                    <a:cubicBezTo>
                      <a:pt x="696864" y="174244"/>
                      <a:pt x="673472" y="183933"/>
                      <a:pt x="649081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741047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543478" y="835831"/>
              <a:ext cx="3705971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STOP NUMBER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99440" y="3876475"/>
            <a:ext cx="6208048" cy="316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조장 : 이도영 (0)</a:t>
            </a:r>
          </a:p>
          <a:p>
            <a:pPr algn="just" marL="738726" indent="-369363" lvl="1">
              <a:lnSpc>
                <a:spcPts val="5132"/>
              </a:lnSpc>
              <a:buFont typeface="Arial"/>
              <a:buChar char="•"/>
            </a:pP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 강중원 (₩원)</a:t>
            </a:r>
          </a:p>
          <a:p>
            <a:pPr algn="just" marL="738726" indent="-369363" lvl="1">
              <a:lnSpc>
                <a:spcPts val="4790"/>
              </a:lnSpc>
              <a:buFont typeface="Arial"/>
              <a:buChar char="•"/>
            </a:pP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 </a:t>
            </a: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김주경 (억,조,경)</a:t>
            </a:r>
          </a:p>
          <a:p>
            <a:pPr algn="just" marL="738726" indent="-369363" lvl="1">
              <a:lnSpc>
                <a:spcPts val="5132"/>
              </a:lnSpc>
              <a:buFont typeface="Arial"/>
              <a:buChar char="•"/>
            </a:pP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 최영진 (0)</a:t>
            </a:r>
          </a:p>
          <a:p>
            <a:pPr algn="just" marL="738726" indent="-369363" lvl="1">
              <a:lnSpc>
                <a:spcPts val="5132"/>
              </a:lnSpc>
              <a:buFont typeface="Arial"/>
              <a:buChar char="•"/>
            </a:pPr>
            <a:r>
              <a:rPr lang="en-US" sz="3421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 정지현 (stop)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7215" y="-57150"/>
            <a:ext cx="892225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팀 소개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11791" y="841270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7215" y="1825561"/>
            <a:ext cx="8803507" cy="8098874"/>
            <a:chOff x="0" y="0"/>
            <a:chExt cx="2108410" cy="1939653"/>
          </a:xfrm>
        </p:grpSpPr>
        <p:sp>
          <p:nvSpPr>
            <p:cNvPr name="Freeform 4" id="4">
              <a:hlinkClick r:id="rId2" tooltip="https://www.notion.so/Farmstory-6dcc14a09c14459aa53b16fdfdba8f3a"/>
            </p:cNvPr>
            <p:cNvSpPr/>
            <p:nvPr/>
          </p:nvSpPr>
          <p:spPr>
            <a:xfrm flipH="false" flipV="false" rot="0">
              <a:off x="0" y="0"/>
              <a:ext cx="2108410" cy="1939653"/>
            </a:xfrm>
            <a:custGeom>
              <a:avLst/>
              <a:gdLst/>
              <a:ahLst/>
              <a:cxnLst/>
              <a:rect r="r" b="b" t="t" l="l"/>
              <a:pathLst>
                <a:path h="1939653" w="2108410">
                  <a:moveTo>
                    <a:pt x="0" y="0"/>
                  </a:moveTo>
                  <a:lnTo>
                    <a:pt x="2108410" y="0"/>
                  </a:lnTo>
                  <a:lnTo>
                    <a:pt x="2108410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108410" cy="1996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0" indent="0" lvl="0">
                <a:lnSpc>
                  <a:spcPts val="30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0069" y="1825561"/>
            <a:ext cx="8803507" cy="8098874"/>
            <a:chOff x="0" y="0"/>
            <a:chExt cx="2108410" cy="193965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08410" cy="1939653"/>
            </a:xfrm>
            <a:custGeom>
              <a:avLst/>
              <a:gdLst/>
              <a:ahLst/>
              <a:cxnLst/>
              <a:rect r="r" b="b" t="t" l="l"/>
              <a:pathLst>
                <a:path h="1939653" w="2108410">
                  <a:moveTo>
                    <a:pt x="0" y="0"/>
                  </a:moveTo>
                  <a:lnTo>
                    <a:pt x="2108410" y="0"/>
                  </a:lnTo>
                  <a:lnTo>
                    <a:pt x="2108410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108410" cy="1977753"/>
            </a:xfrm>
            <a:prstGeom prst="rect">
              <a:avLst/>
            </a:prstGeom>
          </p:spPr>
          <p:txBody>
            <a:bodyPr anchor="ctr" rtlCol="false" tIns="55865" lIns="55865" bIns="55865" rIns="55865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0069" y="1825561"/>
            <a:ext cx="8803507" cy="5891392"/>
            <a:chOff x="0" y="0"/>
            <a:chExt cx="1717821" cy="11495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17821" cy="1149582"/>
            </a:xfrm>
            <a:custGeom>
              <a:avLst/>
              <a:gdLst/>
              <a:ahLst/>
              <a:cxnLst/>
              <a:rect r="r" b="b" t="t" l="l"/>
              <a:pathLst>
                <a:path h="1149582" w="1717821">
                  <a:moveTo>
                    <a:pt x="0" y="0"/>
                  </a:moveTo>
                  <a:lnTo>
                    <a:pt x="1717821" y="0"/>
                  </a:lnTo>
                  <a:lnTo>
                    <a:pt x="1717821" y="1149582"/>
                  </a:lnTo>
                  <a:lnTo>
                    <a:pt x="0" y="1149582"/>
                  </a:lnTo>
                  <a:close/>
                </a:path>
              </a:pathLst>
            </a:custGeom>
            <a:blipFill>
              <a:blip r:embed="rId3"/>
              <a:stretch>
                <a:fillRect l="0" t="-19720" r="0" b="-1972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276562" y="8176595"/>
            <a:ext cx="2472094" cy="768000"/>
            <a:chOff x="0" y="0"/>
            <a:chExt cx="592058" cy="1839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5865" lIns="55865" bIns="55865" rIns="55865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324081" y="8277834"/>
            <a:ext cx="2247971" cy="698372"/>
            <a:chOff x="0" y="0"/>
            <a:chExt cx="2997294" cy="931162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2997294" cy="931162"/>
              <a:chOff x="0" y="0"/>
              <a:chExt cx="592058" cy="18393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92058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592058">
                    <a:moveTo>
                      <a:pt x="91967" y="0"/>
                    </a:moveTo>
                    <a:lnTo>
                      <a:pt x="500091" y="0"/>
                    </a:lnTo>
                    <a:cubicBezTo>
                      <a:pt x="524483" y="0"/>
                      <a:pt x="547875" y="9689"/>
                      <a:pt x="565122" y="26936"/>
                    </a:cubicBezTo>
                    <a:cubicBezTo>
                      <a:pt x="582369" y="44184"/>
                      <a:pt x="592058" y="67576"/>
                      <a:pt x="592058" y="91967"/>
                    </a:cubicBezTo>
                    <a:lnTo>
                      <a:pt x="592058" y="91967"/>
                    </a:lnTo>
                    <a:cubicBezTo>
                      <a:pt x="592058" y="116358"/>
                      <a:pt x="582369" y="139750"/>
                      <a:pt x="565122" y="156997"/>
                    </a:cubicBezTo>
                    <a:cubicBezTo>
                      <a:pt x="547875" y="174244"/>
                      <a:pt x="524483" y="183933"/>
                      <a:pt x="500091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592058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465780" y="168190"/>
              <a:ext cx="2065734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정보구조IA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207215" y="1825561"/>
            <a:ext cx="8803507" cy="5923003"/>
          </a:xfrm>
          <a:custGeom>
            <a:avLst/>
            <a:gdLst/>
            <a:ahLst/>
            <a:cxnLst/>
            <a:rect r="r" b="b" t="t" l="l"/>
            <a:pathLst>
              <a:path h="5923003" w="8803507">
                <a:moveTo>
                  <a:pt x="0" y="0"/>
                </a:moveTo>
                <a:lnTo>
                  <a:pt x="8803507" y="0"/>
                </a:lnTo>
                <a:lnTo>
                  <a:pt x="8803507" y="5923003"/>
                </a:lnTo>
                <a:lnTo>
                  <a:pt x="0" y="5923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66" r="-4381" b="-5410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07215" y="-57150"/>
            <a:ext cx="233600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프로젝트 개발 계획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60726" y="8297444"/>
            <a:ext cx="1703767" cy="469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8"/>
              </a:lnSpc>
              <a:spcBef>
                <a:spcPct val="0"/>
              </a:spcBef>
            </a:pPr>
            <a:r>
              <a:rPr lang="en-US" sz="274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 ERD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69283" y="9354170"/>
            <a:ext cx="8445080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5" tooltip="https://files.slack.com/files-pri/T07A6NYL1EF-F07K6J162SX/image.png"/>
              </a:rPr>
              <a:t>https://4-.slack.com/files/U07A8GEAWUW/F07K6J162SX/image.png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67129" y="9360005"/>
            <a:ext cx="8283680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https://www.notion.so/Farmstory-6dcc14a09c14459aa53b16fdfdba8f3a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30623" y="536364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07215" y="-57150"/>
            <a:ext cx="231383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프로젝트 작업 내역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21175" y="374337"/>
            <a:ext cx="13445650" cy="1443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메인 -&gt; 장보기, 농작물 이야기, 공지사항 목록 띄우기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장보기 -&gt; 상품목록 띄우기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PPT 생성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550288" y="790009"/>
            <a:ext cx="1257226" cy="698372"/>
            <a:chOff x="0" y="0"/>
            <a:chExt cx="1676301" cy="93116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117338" y="0"/>
              <a:ext cx="1498647" cy="931162"/>
              <a:chOff x="0" y="0"/>
              <a:chExt cx="296029" cy="1839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29602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96029">
                    <a:moveTo>
                      <a:pt x="91967" y="0"/>
                    </a:moveTo>
                    <a:lnTo>
                      <a:pt x="204062" y="0"/>
                    </a:lnTo>
                    <a:cubicBezTo>
                      <a:pt x="228453" y="0"/>
                      <a:pt x="251846" y="9689"/>
                      <a:pt x="269093" y="26936"/>
                    </a:cubicBezTo>
                    <a:cubicBezTo>
                      <a:pt x="286340" y="44184"/>
                      <a:pt x="296029" y="67576"/>
                      <a:pt x="296029" y="91967"/>
                    </a:cubicBezTo>
                    <a:lnTo>
                      <a:pt x="296029" y="91967"/>
                    </a:lnTo>
                    <a:cubicBezTo>
                      <a:pt x="296029" y="116358"/>
                      <a:pt x="286340" y="139750"/>
                      <a:pt x="269093" y="156997"/>
                    </a:cubicBezTo>
                    <a:cubicBezTo>
                      <a:pt x="251846" y="174244"/>
                      <a:pt x="228453" y="183933"/>
                      <a:pt x="204062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29602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158665"/>
              <a:ext cx="167630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HU이상한도토리 Bold"/>
                  <a:ea typeface="HU이상한도토리 Bold"/>
                  <a:cs typeface="HU이상한도토리 Bold"/>
                  <a:sym typeface="HU이상한도토리 Bold"/>
                </a:rPr>
                <a:t>영진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50288" y="2136081"/>
            <a:ext cx="1257226" cy="698372"/>
            <a:chOff x="0" y="0"/>
            <a:chExt cx="1676301" cy="931162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117338" y="0"/>
              <a:ext cx="1498647" cy="931162"/>
              <a:chOff x="0" y="0"/>
              <a:chExt cx="296029" cy="183933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29602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96029">
                    <a:moveTo>
                      <a:pt x="91967" y="0"/>
                    </a:moveTo>
                    <a:lnTo>
                      <a:pt x="204062" y="0"/>
                    </a:lnTo>
                    <a:cubicBezTo>
                      <a:pt x="228453" y="0"/>
                      <a:pt x="251846" y="9689"/>
                      <a:pt x="269093" y="26936"/>
                    </a:cubicBezTo>
                    <a:cubicBezTo>
                      <a:pt x="286340" y="44184"/>
                      <a:pt x="296029" y="67576"/>
                      <a:pt x="296029" y="91967"/>
                    </a:cubicBezTo>
                    <a:lnTo>
                      <a:pt x="296029" y="91967"/>
                    </a:lnTo>
                    <a:cubicBezTo>
                      <a:pt x="296029" y="116358"/>
                      <a:pt x="286340" y="139750"/>
                      <a:pt x="269093" y="156997"/>
                    </a:cubicBezTo>
                    <a:cubicBezTo>
                      <a:pt x="251846" y="174244"/>
                      <a:pt x="228453" y="183933"/>
                      <a:pt x="204062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29602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0" y="158665"/>
              <a:ext cx="167630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HU이상한도토리 Bold"/>
                  <a:ea typeface="HU이상한도토리 Bold"/>
                  <a:cs typeface="HU이상한도토리 Bold"/>
                  <a:sym typeface="HU이상한도토리 Bold"/>
                </a:rPr>
                <a:t>지현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421175" y="1949220"/>
            <a:ext cx="13445650" cy="958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회원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회원가입, 약관 , 로그인, 로그아웃, 정보수정, 아이디찾기, 비밀번호 찾기 , PPT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50288" y="3943420"/>
            <a:ext cx="1257226" cy="698372"/>
            <a:chOff x="0" y="0"/>
            <a:chExt cx="1676301" cy="931162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88827" y="0"/>
              <a:ext cx="1498647" cy="931162"/>
              <a:chOff x="0" y="0"/>
              <a:chExt cx="296029" cy="183933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29602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96029">
                    <a:moveTo>
                      <a:pt x="91967" y="0"/>
                    </a:moveTo>
                    <a:lnTo>
                      <a:pt x="204062" y="0"/>
                    </a:lnTo>
                    <a:cubicBezTo>
                      <a:pt x="228453" y="0"/>
                      <a:pt x="251846" y="9689"/>
                      <a:pt x="269093" y="26936"/>
                    </a:cubicBezTo>
                    <a:cubicBezTo>
                      <a:pt x="286340" y="44184"/>
                      <a:pt x="296029" y="67576"/>
                      <a:pt x="296029" y="91967"/>
                    </a:cubicBezTo>
                    <a:lnTo>
                      <a:pt x="296029" y="91967"/>
                    </a:lnTo>
                    <a:cubicBezTo>
                      <a:pt x="296029" y="116358"/>
                      <a:pt x="286340" y="139750"/>
                      <a:pt x="269093" y="156997"/>
                    </a:cubicBezTo>
                    <a:cubicBezTo>
                      <a:pt x="251846" y="174244"/>
                      <a:pt x="228453" y="183933"/>
                      <a:pt x="204062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29602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158665"/>
              <a:ext cx="167630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HU이상한도토리 Bold"/>
                  <a:ea typeface="HU이상한도토리 Bold"/>
                  <a:cs typeface="HU이상한도토리 Bold"/>
                  <a:sym typeface="HU이상한도토리 Bold"/>
                </a:rPr>
                <a:t>중원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421175" y="3284861"/>
            <a:ext cx="12909626" cy="192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농작물 이야기 , 이벤트, 커뮤니티 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-&gt; 글쓰기, 글삭제, 댓글쓰기, 댓글삭제, 파일업로드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관리자, 일반회원에 따라 권한을 다르게 제공 (ex : 회원일때 공지사항 글쓰기 불가능)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DB ERD 생성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550288" y="6387201"/>
            <a:ext cx="1257226" cy="698372"/>
            <a:chOff x="0" y="0"/>
            <a:chExt cx="1676301" cy="931162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88827" y="0"/>
              <a:ext cx="1498647" cy="931162"/>
              <a:chOff x="0" y="0"/>
              <a:chExt cx="296029" cy="183933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9602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96029">
                    <a:moveTo>
                      <a:pt x="91967" y="0"/>
                    </a:moveTo>
                    <a:lnTo>
                      <a:pt x="204062" y="0"/>
                    </a:lnTo>
                    <a:cubicBezTo>
                      <a:pt x="228453" y="0"/>
                      <a:pt x="251846" y="9689"/>
                      <a:pt x="269093" y="26936"/>
                    </a:cubicBezTo>
                    <a:cubicBezTo>
                      <a:pt x="286340" y="44184"/>
                      <a:pt x="296029" y="67576"/>
                      <a:pt x="296029" y="91967"/>
                    </a:cubicBezTo>
                    <a:lnTo>
                      <a:pt x="296029" y="91967"/>
                    </a:lnTo>
                    <a:cubicBezTo>
                      <a:pt x="296029" y="116358"/>
                      <a:pt x="286340" y="139750"/>
                      <a:pt x="269093" y="156997"/>
                    </a:cubicBezTo>
                    <a:cubicBezTo>
                      <a:pt x="251846" y="174244"/>
                      <a:pt x="228453" y="183933"/>
                      <a:pt x="204062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38100"/>
                <a:ext cx="29602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0" y="158665"/>
              <a:ext cx="167630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HU이상한도토리 Bold"/>
                  <a:ea typeface="HU이상한도토리 Bold"/>
                  <a:cs typeface="HU이상한도토리 Bold"/>
                  <a:sym typeface="HU이상한도토리 Bold"/>
                </a:rPr>
                <a:t>도영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421175" y="5592052"/>
            <a:ext cx="12574610" cy="290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git 통합관리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SQL.java 통합관리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장보기 -&gt; 상품정보 상세화면 띄우기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장보기 -&gt; 장바구니 -&gt; 목록 출력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장보기 -&gt; 바로구매  -&gt; 목록 출력</a:t>
            </a:r>
          </a:p>
          <a:p>
            <a:pPr algn="l">
              <a:lnSpc>
                <a:spcPts val="3899"/>
              </a:lnSpc>
            </a:pPr>
          </a:p>
        </p:txBody>
      </p:sp>
      <p:grpSp>
        <p:nvGrpSpPr>
          <p:cNvPr name="Group 28" id="28"/>
          <p:cNvGrpSpPr/>
          <p:nvPr/>
        </p:nvGrpSpPr>
        <p:grpSpPr>
          <a:xfrm rot="0">
            <a:off x="550288" y="8861658"/>
            <a:ext cx="1257226" cy="698372"/>
            <a:chOff x="0" y="0"/>
            <a:chExt cx="1676301" cy="931162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88827" y="0"/>
              <a:ext cx="1498647" cy="931162"/>
              <a:chOff x="0" y="0"/>
              <a:chExt cx="296029" cy="183933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29602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96029">
                    <a:moveTo>
                      <a:pt x="91967" y="0"/>
                    </a:moveTo>
                    <a:lnTo>
                      <a:pt x="204062" y="0"/>
                    </a:lnTo>
                    <a:cubicBezTo>
                      <a:pt x="228453" y="0"/>
                      <a:pt x="251846" y="9689"/>
                      <a:pt x="269093" y="26936"/>
                    </a:cubicBezTo>
                    <a:cubicBezTo>
                      <a:pt x="286340" y="44184"/>
                      <a:pt x="296029" y="67576"/>
                      <a:pt x="296029" y="91967"/>
                    </a:cubicBezTo>
                    <a:lnTo>
                      <a:pt x="296029" y="91967"/>
                    </a:lnTo>
                    <a:cubicBezTo>
                      <a:pt x="296029" y="116358"/>
                      <a:pt x="286340" y="139750"/>
                      <a:pt x="269093" y="156997"/>
                    </a:cubicBezTo>
                    <a:cubicBezTo>
                      <a:pt x="251846" y="174244"/>
                      <a:pt x="228453" y="183933"/>
                      <a:pt x="204062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29602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0" y="158665"/>
              <a:ext cx="167630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HU이상한도토리 Bold"/>
                  <a:ea typeface="HU이상한도토리 Bold"/>
                  <a:cs typeface="HU이상한도토리 Bold"/>
                  <a:sym typeface="HU이상한도토리 Bold"/>
                </a:rPr>
                <a:t>주경</a:t>
              </a: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2421175" y="8309397"/>
            <a:ext cx="11614233" cy="2415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관리자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메인화면, 주문목록, 상품목록, 상품등록, 회원목록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CSS 통합관리</a:t>
            </a:r>
          </a:p>
          <a:p>
            <a:pPr algn="l">
              <a:lnSpc>
                <a:spcPts val="3899"/>
              </a:lnSpc>
            </a:pPr>
            <a:r>
              <a:rPr lang="en-US" sz="2599">
                <a:solidFill>
                  <a:srgbClr val="090807"/>
                </a:solidFill>
                <a:latin typeface="HU이상한도토리"/>
                <a:ea typeface="HU이상한도토리"/>
                <a:cs typeface="HU이상한도토리"/>
                <a:sym typeface="HU이상한도토리"/>
              </a:rPr>
              <a:t>장보기 기타부분 기능 구현</a:t>
            </a:r>
          </a:p>
          <a:p>
            <a:pPr algn="l">
              <a:lnSpc>
                <a:spcPts val="3899"/>
              </a:lnSpc>
            </a:pPr>
          </a:p>
        </p:txBody>
      </p:sp>
      <p:sp>
        <p:nvSpPr>
          <p:cNvPr name="AutoShape 34" id="34"/>
          <p:cNvSpPr/>
          <p:nvPr/>
        </p:nvSpPr>
        <p:spPr>
          <a:xfrm>
            <a:off x="-205118" y="1859856"/>
            <a:ext cx="17464418" cy="1905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5" id="35"/>
          <p:cNvSpPr/>
          <p:nvPr/>
        </p:nvSpPr>
        <p:spPr>
          <a:xfrm>
            <a:off x="-205139" y="3107460"/>
            <a:ext cx="17464418" cy="1905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6" id="36"/>
          <p:cNvSpPr/>
          <p:nvPr/>
        </p:nvSpPr>
        <p:spPr>
          <a:xfrm>
            <a:off x="-336594" y="5458702"/>
            <a:ext cx="17464418" cy="1905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7" id="37"/>
          <p:cNvSpPr/>
          <p:nvPr/>
        </p:nvSpPr>
        <p:spPr>
          <a:xfrm>
            <a:off x="-503918" y="8357022"/>
            <a:ext cx="17464418" cy="1905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00050" y="393700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22840" y="1617616"/>
            <a:ext cx="9588192" cy="6039130"/>
          </a:xfrm>
          <a:custGeom>
            <a:avLst/>
            <a:gdLst/>
            <a:ahLst/>
            <a:cxnLst/>
            <a:rect r="r" b="b" t="t" l="l"/>
            <a:pathLst>
              <a:path h="6039130" w="9588192">
                <a:moveTo>
                  <a:pt x="0" y="0"/>
                </a:moveTo>
                <a:lnTo>
                  <a:pt x="9588192" y="0"/>
                </a:lnTo>
                <a:lnTo>
                  <a:pt x="9588192" y="6039130"/>
                </a:lnTo>
                <a:lnTo>
                  <a:pt x="0" y="6039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36432" y="525879"/>
            <a:ext cx="7498585" cy="9235242"/>
          </a:xfrm>
          <a:custGeom>
            <a:avLst/>
            <a:gdLst/>
            <a:ahLst/>
            <a:cxnLst/>
            <a:rect r="r" b="b" t="t" l="l"/>
            <a:pathLst>
              <a:path h="9235242" w="7498585">
                <a:moveTo>
                  <a:pt x="0" y="0"/>
                </a:moveTo>
                <a:lnTo>
                  <a:pt x="7498585" y="0"/>
                </a:lnTo>
                <a:lnTo>
                  <a:pt x="7498585" y="9235242"/>
                </a:lnTo>
                <a:lnTo>
                  <a:pt x="0" y="92352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1670" y="-38100"/>
            <a:ext cx="113020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기능 시연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1426" y="7910193"/>
            <a:ext cx="406494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u="sng">
                <a:solidFill>
                  <a:srgbClr val="090807"/>
                </a:solidFill>
                <a:latin typeface="Arimo"/>
                <a:ea typeface="Arimo"/>
                <a:cs typeface="Arimo"/>
                <a:sym typeface="Arimo"/>
                <a:hlinkClick r:id="rId4" tooltip="http://localhost:8080/FarmStoryJSP/"/>
              </a:rPr>
              <a:t>http://localhost:8080/FarmStoryJSP/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71447" y="5110555"/>
            <a:ext cx="14545107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856786" y="3385876"/>
            <a:ext cx="6591208" cy="1337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12"/>
              </a:lnSpc>
              <a:spcBef>
                <a:spcPct val="0"/>
              </a:spcBef>
            </a:pPr>
            <a:r>
              <a:rPr lang="en-US" sz="7723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질문 및 답변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71447" y="5110555"/>
            <a:ext cx="14545107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7007336" y="3705140"/>
            <a:ext cx="3807632" cy="1187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525"/>
              </a:lnSpc>
              <a:spcBef>
                <a:spcPct val="0"/>
              </a:spcBef>
            </a:pPr>
            <a:r>
              <a:rPr lang="en-US" sz="6804">
                <a:solidFill>
                  <a:srgbClr val="090807"/>
                </a:solidFill>
                <a:latin typeface="HU이상한도토리 Bold"/>
                <a:ea typeface="HU이상한도토리 Bold"/>
                <a:cs typeface="HU이상한도토리 Bold"/>
                <a:sym typeface="HU이상한도토리 Bold"/>
              </a:rPr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DAGPSYMv6Cw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